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7562850" cx="10085375"/>
  <p:notesSz cx="6858000" cy="9296400"/>
  <p:embeddedFontLst>
    <p:embeddedFont>
      <p:font typeface="Source Code Pro"/>
      <p:regular r:id="rId37"/>
      <p:bold r:id="rId38"/>
      <p:italic r:id="rId39"/>
      <p:boldItalic r:id="rId40"/>
    </p:embeddedFont>
    <p:embeddedFont>
      <p:font typeface="Book Antiqua"/>
      <p:regular r:id="rId41"/>
      <p:bold r:id="rId42"/>
      <p:italic r:id="rId43"/>
      <p:boldItalic r:id="rId44"/>
    </p:embeddedFont>
    <p:embeddedFont>
      <p:font typeface="Arial Black"/>
      <p:regular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708">
          <p15:clr>
            <a:srgbClr val="A4A3A4"/>
          </p15:clr>
        </p15:guide>
        <p15:guide id="2" orient="horz" pos="190">
          <p15:clr>
            <a:srgbClr val="A4A3A4"/>
          </p15:clr>
        </p15:guide>
        <p15:guide id="3" orient="horz" pos="257">
          <p15:clr>
            <a:srgbClr val="A4A3A4"/>
          </p15:clr>
        </p15:guide>
        <p15:guide id="4" orient="horz" pos="867">
          <p15:clr>
            <a:srgbClr val="A4A3A4"/>
          </p15:clr>
        </p15:guide>
        <p15:guide id="5" orient="horz" pos="1114">
          <p15:clr>
            <a:srgbClr val="A4A3A4"/>
          </p15:clr>
        </p15:guide>
        <p15:guide id="6" orient="horz" pos="4295">
          <p15:clr>
            <a:srgbClr val="A4A3A4"/>
          </p15:clr>
        </p15:guide>
        <p15:guide id="7" orient="horz" pos="4635">
          <p15:clr>
            <a:srgbClr val="A4A3A4"/>
          </p15:clr>
        </p15:guide>
        <p15:guide id="8" orient="horz" pos="4489">
          <p15:clr>
            <a:srgbClr val="A4A3A4"/>
          </p15:clr>
        </p15:guide>
        <p15:guide id="9" pos="3177">
          <p15:clr>
            <a:srgbClr val="A4A3A4"/>
          </p15:clr>
        </p15:guide>
        <p15:guide id="10" pos="186">
          <p15:clr>
            <a:srgbClr val="A4A3A4"/>
          </p15:clr>
        </p15:guide>
        <p15:guide id="11" pos="1240">
          <p15:clr>
            <a:srgbClr val="A4A3A4"/>
          </p15:clr>
        </p15:guide>
        <p15:guide id="12" pos="2456">
          <p15:clr>
            <a:srgbClr val="A4A3A4"/>
          </p15:clr>
        </p15:guide>
        <p15:guide id="13" pos="6172">
          <p15:clr>
            <a:srgbClr val="A4A3A4"/>
          </p15:clr>
        </p15:guide>
        <p15:guide id="14" pos="5374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159">
          <p15:clr>
            <a:srgbClr val="A4A3A4"/>
          </p15:clr>
        </p15:guide>
      </p15:notesGuideLst>
    </p:ext>
    <p:ext uri="GoogleSlidesCustomDataVersion2">
      <go:slidesCustomData xmlns:go="http://customooxmlschemas.google.com/" r:id="rId50" roundtripDataSignature="AMtx7miRRXLh4w9SN1FI55UQ3W/CDZH+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708" orient="horz"/>
        <p:guide pos="190" orient="horz"/>
        <p:guide pos="257" orient="horz"/>
        <p:guide pos="867" orient="horz"/>
        <p:guide pos="1114" orient="horz"/>
        <p:guide pos="4295" orient="horz"/>
        <p:guide pos="4635" orient="horz"/>
        <p:guide pos="4489" orient="horz"/>
        <p:guide pos="3177"/>
        <p:guide pos="186"/>
        <p:guide pos="1240"/>
        <p:guide pos="2456"/>
        <p:guide pos="6172"/>
        <p:guide pos="5374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159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CodePro-boldItalic.fntdata"/><Relationship Id="rId42" Type="http://schemas.openxmlformats.org/officeDocument/2006/relationships/font" Target="fonts/BookAntiqua-bold.fntdata"/><Relationship Id="rId41" Type="http://schemas.openxmlformats.org/officeDocument/2006/relationships/font" Target="fonts/BookAntiqua-regular.fntdata"/><Relationship Id="rId44" Type="http://schemas.openxmlformats.org/officeDocument/2006/relationships/font" Target="fonts/BookAntiqua-boldItalic.fntdata"/><Relationship Id="rId43" Type="http://schemas.openxmlformats.org/officeDocument/2006/relationships/font" Target="fonts/BookAntiqua-italic.fntdata"/><Relationship Id="rId46" Type="http://schemas.openxmlformats.org/officeDocument/2006/relationships/font" Target="fonts/OpenSans-regular.fntdata"/><Relationship Id="rId45" Type="http://schemas.openxmlformats.org/officeDocument/2006/relationships/font" Target="fonts/ArialBlack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SourceCodePro-regular.fntdata"/><Relationship Id="rId36" Type="http://schemas.openxmlformats.org/officeDocument/2006/relationships/slide" Target="slides/slide31.xml"/><Relationship Id="rId39" Type="http://schemas.openxmlformats.org/officeDocument/2006/relationships/font" Target="fonts/SourceCodePro-italic.fntdata"/><Relationship Id="rId38" Type="http://schemas.openxmlformats.org/officeDocument/2006/relationships/font" Target="fonts/SourceCodePro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" type="body"/>
          </p:nvPr>
        </p:nvSpPr>
        <p:spPr>
          <a:xfrm>
            <a:off x="598489" y="4418014"/>
            <a:ext cx="5610225" cy="458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85000"/>
              </a:lnSpc>
              <a:spcBef>
                <a:spcPts val="49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85000"/>
              </a:lnSpc>
              <a:spcBef>
                <a:spcPts val="49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85000"/>
              </a:lnSpc>
              <a:spcBef>
                <a:spcPts val="49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/>
          <p:nvPr>
            <p:ph idx="2" type="sldImg"/>
          </p:nvPr>
        </p:nvSpPr>
        <p:spPr>
          <a:xfrm>
            <a:off x="765175" y="214313"/>
            <a:ext cx="5281613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" name="Google Shape;5;n"/>
          <p:cNvSpPr txBox="1"/>
          <p:nvPr>
            <p:ph idx="12" type="sldNum"/>
          </p:nvPr>
        </p:nvSpPr>
        <p:spPr>
          <a:xfrm>
            <a:off x="6586538" y="9120188"/>
            <a:ext cx="225425" cy="1381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" name="Google Shape;35;p2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b508a7638_0_537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g9b508a7638_0_537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2" name="Google Shape;102;g9b508a7638_0_537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b508a7638_0_544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g9b508a7638_0_544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0" name="Google Shape;110;g9b508a7638_0_544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e51da7b80_0_158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g9e51da7b80_0_158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7" name="Google Shape;117;g9e51da7b80_0_158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04206c73e_0_0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f04206c73e_0_0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8" name="Google Shape;128;gf04206c73e_0_0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bacc03977_0_21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9bacc03977_0_21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5" name="Google Shape;135;g9bacc03977_0_21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bacc03977_0_31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g9bacc03977_0_31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6" name="Google Shape;146;g9bacc03977_0_31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e51da7b80_0_170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g9e51da7b80_0_170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5" name="Google Shape;155;g9e51da7b80_0_170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e51da7b80_0_177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g9e51da7b80_0_177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2" name="Google Shape;162;g9e51da7b80_0_177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e51da7b80_0_202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g9e51da7b80_0_202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0" name="Google Shape;170;g9e51da7b80_0_202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e51da7b80_0_190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g9e51da7b80_0_190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8" name="Google Shape;178;g9e51da7b80_0_190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f0ffbe0388_0_0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" name="Google Shape;40;gf0ffbe0388_0_0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f0ffbe0388_0_0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bacc03977_0_44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g9bacc03977_0_44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6" name="Google Shape;186;g9bacc03977_0_44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0790b7e14_0_28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a0790b7e14_0_28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4" name="Google Shape;194;ga0790b7e14_0_28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0790b7e14_0_35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ga0790b7e14_0_35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1" name="Google Shape;201;ga0790b7e14_0_35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0790b7e14_0_42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ga0790b7e14_0_42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7" name="Google Shape;207;ga0790b7e14_0_42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bacc03977_0_162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g9bacc03977_0_162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3" name="Google Shape;213;g9bacc03977_0_162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04206c73e_0_6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gf04206c73e_0_6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0" name="Google Shape;220;gf04206c73e_0_6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bacc03977_0_169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g9bacc03977_0_169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8" name="Google Shape;228;g9bacc03977_0_169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bacc03977_39_19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g9bacc03977_39_19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7" name="Google Shape;237;g9bacc03977_39_19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bacc03977_39_35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9bacc03977_39_35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6" name="Google Shape;246;g9bacc03977_39_35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bacc03977_39_43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g9bacc03977_39_43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5" name="Google Shape;255;g9bacc03977_39_43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:notes"/>
          <p:cNvSpPr txBox="1"/>
          <p:nvPr>
            <p:ph idx="1" type="body"/>
          </p:nvPr>
        </p:nvSpPr>
        <p:spPr>
          <a:xfrm>
            <a:off x="598489" y="4418014"/>
            <a:ext cx="5610225" cy="458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" name="Google Shape;48;p4:notes"/>
          <p:cNvSpPr/>
          <p:nvPr>
            <p:ph idx="2" type="sldImg"/>
          </p:nvPr>
        </p:nvSpPr>
        <p:spPr>
          <a:xfrm>
            <a:off x="765175" y="214313"/>
            <a:ext cx="5281613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0790b7e14_0_20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ga0790b7e14_0_20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4" name="Google Shape;264;ga0790b7e14_0_20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bacc03977_0_103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g9bacc03977_0_103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2" name="Google Shape;272;g9bacc03977_0_103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5a9bd56574_0_0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" name="Google Shape;57;g15a9bd56574_0_0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04206c73e_0_25:notes"/>
          <p:cNvSpPr/>
          <p:nvPr>
            <p:ph idx="2" type="sldImg"/>
          </p:nvPr>
        </p:nvSpPr>
        <p:spPr>
          <a:xfrm>
            <a:off x="1142943" y="697230"/>
            <a:ext cx="4572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4" name="Google Shape;64;gf04206c73e_0_25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04206c73e_0_81:notes"/>
          <p:cNvSpPr/>
          <p:nvPr>
            <p:ph idx="2" type="sldImg"/>
          </p:nvPr>
        </p:nvSpPr>
        <p:spPr>
          <a:xfrm>
            <a:off x="1142943" y="697230"/>
            <a:ext cx="4572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" name="Google Shape;70;gf04206c73e_0_81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bacc03977_0_132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g9bacc03977_0_132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" name="Google Shape;78;g9bacc03977_0_132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e51da7b80_0_29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g9e51da7b80_0_29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6" name="Google Shape;86;g9e51da7b80_0_29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e51da7b80_0_99:notes"/>
          <p:cNvSpPr txBox="1"/>
          <p:nvPr>
            <p:ph idx="1" type="body"/>
          </p:nvPr>
        </p:nvSpPr>
        <p:spPr>
          <a:xfrm>
            <a:off x="598489" y="4418014"/>
            <a:ext cx="5610300" cy="45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4875" lIns="91375" spcFirstLastPara="1" rIns="91375" wrap="square" tIns="44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g9e51da7b80_0_99:notes"/>
          <p:cNvSpPr/>
          <p:nvPr>
            <p:ph idx="2" type="sldImg"/>
          </p:nvPr>
        </p:nvSpPr>
        <p:spPr>
          <a:xfrm>
            <a:off x="765175" y="214313"/>
            <a:ext cx="5281500" cy="396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" name="Google Shape;94;g9e51da7b80_0_99:notes"/>
          <p:cNvSpPr txBox="1"/>
          <p:nvPr>
            <p:ph idx="12" type="sldNum"/>
          </p:nvPr>
        </p:nvSpPr>
        <p:spPr>
          <a:xfrm>
            <a:off x="6586538" y="9120188"/>
            <a:ext cx="2253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 showMasterSp="0">
  <p:cSld name="1_Section 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P-En-background.png" id="13" name="Google Shape;13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5118" y="-15118"/>
            <a:ext cx="10129021" cy="75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4"/>
          <p:cNvSpPr txBox="1"/>
          <p:nvPr>
            <p:ph idx="1" type="body"/>
          </p:nvPr>
        </p:nvSpPr>
        <p:spPr>
          <a:xfrm>
            <a:off x="1372195" y="2632993"/>
            <a:ext cx="8104133" cy="15510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Open Sans"/>
              <a:buNone/>
              <a:defRPr b="1" sz="51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720"/>
              </a:spcBef>
              <a:spcAft>
                <a:spcPts val="72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f04206c73e_0_77"/>
          <p:cNvSpPr txBox="1"/>
          <p:nvPr>
            <p:ph type="title"/>
          </p:nvPr>
        </p:nvSpPr>
        <p:spPr>
          <a:xfrm>
            <a:off x="343790" y="430598"/>
            <a:ext cx="93978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f04206c73e_0_77"/>
          <p:cNvSpPr txBox="1"/>
          <p:nvPr>
            <p:ph idx="1" type="body"/>
          </p:nvPr>
        </p:nvSpPr>
        <p:spPr>
          <a:xfrm>
            <a:off x="343790" y="1806607"/>
            <a:ext cx="9397800" cy="49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  <a:defRPr/>
            </a:lvl1pPr>
            <a:lvl2pPr indent="-3746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  <a:defRPr/>
            </a:lvl2pPr>
            <a:lvl3pPr indent="-336550" lvl="2" marL="13716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17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9250" lvl="5" marL="274320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SzPts val="1900"/>
              <a:buChar char="•"/>
              <a:defRPr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680"/>
              </a:spcBef>
              <a:spcAft>
                <a:spcPts val="68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gf04206c73e_0_77"/>
          <p:cNvSpPr txBox="1"/>
          <p:nvPr>
            <p:ph idx="12" type="sldNum"/>
          </p:nvPr>
        </p:nvSpPr>
        <p:spPr>
          <a:xfrm>
            <a:off x="9344698" y="6856656"/>
            <a:ext cx="605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8125" lIns="96250" spcFirstLastPara="1" rIns="96250" wrap="square" tIns="48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5"/>
          <p:cNvSpPr txBox="1"/>
          <p:nvPr>
            <p:ph type="title"/>
          </p:nvPr>
        </p:nvSpPr>
        <p:spPr>
          <a:xfrm>
            <a:off x="653061" y="654747"/>
            <a:ext cx="8811688" cy="78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5"/>
          <p:cNvSpPr txBox="1"/>
          <p:nvPr>
            <p:ph idx="1" type="body"/>
          </p:nvPr>
        </p:nvSpPr>
        <p:spPr>
          <a:xfrm>
            <a:off x="652964" y="1444296"/>
            <a:ext cx="8811785" cy="48615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746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49250" lvl="2" marL="1371600" algn="l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SzPts val="1900"/>
              <a:buChar char="•"/>
              <a:defRPr sz="19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720"/>
              </a:spcBef>
              <a:spcAft>
                <a:spcPts val="72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6"/>
          <p:cNvSpPr txBox="1"/>
          <p:nvPr>
            <p:ph idx="1" type="body"/>
          </p:nvPr>
        </p:nvSpPr>
        <p:spPr>
          <a:xfrm>
            <a:off x="653061" y="1444295"/>
            <a:ext cx="5196695" cy="7055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indent="-228600" lvl="2" marL="1371600" algn="l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1700"/>
              <a:buFont typeface="Book Antiqua"/>
              <a:buNone/>
              <a:defRPr b="1" sz="1700"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"/>
              <a:buNone/>
              <a:defRPr b="1" sz="1700"/>
            </a:lvl5pPr>
            <a:lvl6pPr indent="-228600" lvl="5" marL="274320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SzPts val="1700"/>
              <a:buNone/>
              <a:defRPr b="1" sz="1700"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0"/>
              <a:buNone/>
              <a:defRPr b="1" sz="1700"/>
            </a:lvl7pPr>
            <a:lvl8pPr indent="-228600" lvl="7" marL="36576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680"/>
              <a:buNone/>
              <a:defRPr b="1" sz="1700"/>
            </a:lvl8pPr>
            <a:lvl9pPr indent="-228600" lvl="8" marL="4114800" algn="l">
              <a:lnSpc>
                <a:spcPct val="90000"/>
              </a:lnSpc>
              <a:spcBef>
                <a:spcPts val="680"/>
              </a:spcBef>
              <a:spcAft>
                <a:spcPts val="680"/>
              </a:spcAft>
              <a:buSzPts val="680"/>
              <a:buNone/>
              <a:defRPr b="1" sz="1700"/>
            </a:lvl9pPr>
          </a:lstStyle>
          <a:p/>
        </p:txBody>
      </p:sp>
      <p:sp>
        <p:nvSpPr>
          <p:cNvPr id="24" name="Google Shape;24;p56"/>
          <p:cNvSpPr txBox="1"/>
          <p:nvPr>
            <p:ph idx="2" type="body"/>
          </p:nvPr>
        </p:nvSpPr>
        <p:spPr>
          <a:xfrm>
            <a:off x="653061" y="2149811"/>
            <a:ext cx="5196695" cy="4186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19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  <a:defRPr sz="2100">
                <a:solidFill>
                  <a:srgbClr val="A5A5A5"/>
                </a:solidFill>
              </a:defRPr>
            </a:lvl2pPr>
            <a:lvl3pPr indent="-349250" lvl="2" marL="1371600" algn="l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rgbClr val="A5A5A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1400"/>
              <a:buNone/>
              <a:defRPr sz="1700"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7pPr>
            <a:lvl8pPr indent="-228600" lvl="7" marL="365760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SzPts val="1400"/>
              <a:buNone/>
              <a:defRPr sz="1700"/>
            </a:lvl8pPr>
            <a:lvl9pPr indent="-228600" lvl="8" marL="4114800" algn="l">
              <a:lnSpc>
                <a:spcPct val="90000"/>
              </a:lnSpc>
              <a:spcBef>
                <a:spcPts val="680"/>
              </a:spcBef>
              <a:spcAft>
                <a:spcPts val="680"/>
              </a:spcAft>
              <a:buSzPts val="1400"/>
              <a:buNone/>
              <a:defRPr sz="1700"/>
            </a:lvl9pPr>
          </a:lstStyle>
          <a:p/>
        </p:txBody>
      </p:sp>
      <p:sp>
        <p:nvSpPr>
          <p:cNvPr id="25" name="Google Shape;25;p56"/>
          <p:cNvSpPr txBox="1"/>
          <p:nvPr>
            <p:ph idx="3" type="body"/>
          </p:nvPr>
        </p:nvSpPr>
        <p:spPr>
          <a:xfrm>
            <a:off x="6030222" y="1444296"/>
            <a:ext cx="3434527" cy="4891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720"/>
              </a:spcBef>
              <a:spcAft>
                <a:spcPts val="72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6"/>
          <p:cNvSpPr txBox="1"/>
          <p:nvPr>
            <p:ph type="title"/>
          </p:nvPr>
        </p:nvSpPr>
        <p:spPr>
          <a:xfrm>
            <a:off x="653061" y="654747"/>
            <a:ext cx="8811688" cy="78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rporate-background.png" id="28" name="Google Shape;2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5118" y="-15118"/>
            <a:ext cx="10116000" cy="75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ection Header" showMasterSp="0">
  <p:cSld name="9_Section 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P-En-background-white.png" id="30" name="Google Shape;3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5118" y="-15118"/>
            <a:ext cx="10129021" cy="75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7"/>
          <p:cNvSpPr txBox="1"/>
          <p:nvPr>
            <p:ph idx="1" type="body"/>
          </p:nvPr>
        </p:nvSpPr>
        <p:spPr>
          <a:xfrm>
            <a:off x="1372195" y="2632993"/>
            <a:ext cx="8104133" cy="15510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B7EA"/>
              </a:buClr>
              <a:buSzPts val="5100"/>
              <a:buFont typeface="Open Sans"/>
              <a:buNone/>
              <a:defRPr b="1" sz="5100" cap="none">
                <a:solidFill>
                  <a:srgbClr val="1AB7E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3pPr>
            <a:lvl4pPr indent="-228600" lvl="3" marL="1828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720"/>
              </a:spcBef>
              <a:spcAft>
                <a:spcPts val="72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rporate footer.psd" id="7" name="Google Shape;7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79" y="6518536"/>
            <a:ext cx="9052560" cy="10546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52"/>
          <p:cNvSpPr txBox="1"/>
          <p:nvPr>
            <p:ph type="title"/>
          </p:nvPr>
        </p:nvSpPr>
        <p:spPr>
          <a:xfrm>
            <a:off x="653061" y="654747"/>
            <a:ext cx="8811688" cy="78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400" u="none" cap="none" strike="noStrike">
                <a:solidFill>
                  <a:srgbClr val="1AB7E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9" name="Google Shape;9;p52"/>
          <p:cNvSpPr txBox="1"/>
          <p:nvPr>
            <p:ph idx="1" type="body"/>
          </p:nvPr>
        </p:nvSpPr>
        <p:spPr>
          <a:xfrm>
            <a:off x="653060" y="1444295"/>
            <a:ext cx="8811688" cy="48166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6550" lvl="2" marL="1371600" marR="0" rtl="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>
                <a:srgbClr val="0B1F65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80"/>
              </a:spcBef>
              <a:spcAft>
                <a:spcPts val="68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0" name="Google Shape;10;p52"/>
          <p:cNvSpPr txBox="1"/>
          <p:nvPr>
            <p:ph idx="11" type="ftr"/>
          </p:nvPr>
        </p:nvSpPr>
        <p:spPr>
          <a:xfrm>
            <a:off x="6544502" y="7009642"/>
            <a:ext cx="2153710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8125" lIns="96250" spcFirstLastPara="1" rIns="96250" wrap="square" tIns="481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2"/>
          <p:cNvSpPr txBox="1"/>
          <p:nvPr>
            <p:ph idx="12" type="sldNum"/>
          </p:nvPr>
        </p:nvSpPr>
        <p:spPr>
          <a:xfrm>
            <a:off x="8698213" y="7009642"/>
            <a:ext cx="882905" cy="402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8125" lIns="96250" spcFirstLastPara="1" rIns="96250" wrap="square" tIns="48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stephanie.silliker@tcdsb.org" TargetMode="External"/><Relationship Id="rId4" Type="http://schemas.openxmlformats.org/officeDocument/2006/relationships/hyperlink" Target="mailto:suzanne.regimbal@tcdsb.org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AilKRPxros8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ibstjohnpaulii.com/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ibo.org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"/>
          <p:cNvSpPr txBox="1"/>
          <p:nvPr>
            <p:ph idx="1" type="body"/>
          </p:nvPr>
        </p:nvSpPr>
        <p:spPr>
          <a:xfrm>
            <a:off x="1372200" y="1768475"/>
            <a:ext cx="81042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Welcome to our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Information Session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Grade 9 and 10 - Enriched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Wednesday Sept. 13, 2023</a:t>
            </a:r>
            <a:endParaRPr sz="4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b508a7638_0_537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JP is designed to:</a:t>
            </a:r>
            <a:endParaRPr/>
          </a:p>
        </p:txBody>
      </p:sp>
      <p:sp>
        <p:nvSpPr>
          <p:cNvPr id="105" name="Google Shape;105;g9b508a7638_0_537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r>
              <a:rPr lang="en-US" sz="3300"/>
              <a:t>Give students a chance to </a:t>
            </a:r>
            <a:r>
              <a:rPr b="1" i="1" lang="en-US" sz="3300"/>
              <a:t>“test the IB waters”</a:t>
            </a:r>
            <a:r>
              <a:rPr lang="en-US" sz="3300"/>
              <a:t> and see if IB is the right fit for them</a:t>
            </a:r>
            <a:endParaRPr sz="3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300"/>
          </a:p>
        </p:txBody>
      </p:sp>
      <p:pic>
        <p:nvPicPr>
          <p:cNvPr id="106" name="Google Shape;106;g9b508a7638_0_5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6675" y="3295900"/>
            <a:ext cx="45720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508a7638_0_544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300"/>
              <a:t>2. Focus on the </a:t>
            </a:r>
            <a:r>
              <a:rPr b="1" i="1" lang="en-US" sz="3300"/>
              <a:t>learning skills </a:t>
            </a:r>
            <a:r>
              <a:rPr lang="en-US" sz="3300"/>
              <a:t>and </a:t>
            </a:r>
            <a:r>
              <a:rPr b="1" i="1" lang="en-US" sz="3300"/>
              <a:t>study habits</a:t>
            </a:r>
            <a:r>
              <a:rPr lang="en-US" sz="3300"/>
              <a:t> that will help students be successful in their learning</a:t>
            </a:r>
            <a:endParaRPr/>
          </a:p>
        </p:txBody>
      </p:sp>
      <p:pic>
        <p:nvPicPr>
          <p:cNvPr id="113" name="Google Shape;113;g9b508a7638_0_5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99" y="2562975"/>
            <a:ext cx="4139450" cy="413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e51da7b80_0_158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does JP look like in Grade 9?</a:t>
            </a:r>
            <a:endParaRPr/>
          </a:p>
        </p:txBody>
      </p:sp>
      <p:sp>
        <p:nvSpPr>
          <p:cNvPr id="120" name="Google Shape;120;g9e51da7b80_0_158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200"/>
              <a:t>You will take enriched classes in: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</p:txBody>
      </p:sp>
      <p:pic>
        <p:nvPicPr>
          <p:cNvPr id="121" name="Google Shape;121;g9e51da7b80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73" y="2073348"/>
            <a:ext cx="2252525" cy="14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9e51da7b80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3401" y="2412450"/>
            <a:ext cx="1783450" cy="17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9e51da7b80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7863" y="4195888"/>
            <a:ext cx="28003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9e51da7b80_0_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2775" y="4962763"/>
            <a:ext cx="3400425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04206c73e_0_0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Please note:</a:t>
            </a:r>
            <a:endParaRPr/>
          </a:p>
        </p:txBody>
      </p:sp>
      <p:sp>
        <p:nvSpPr>
          <p:cNvPr id="131" name="Google Shape;131;gf04206c73e_0_0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200"/>
              <a:t>Following</a:t>
            </a:r>
            <a:r>
              <a:rPr lang="en-US" sz="3200"/>
              <a:t> this Grade 9 cohort, Grade 9 classes beginning in September 2024 will now be “destreamed” according to the Ministry of Education’s new equity policies.  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bacc03977_0_21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does JP look like in Grade 10?</a:t>
            </a:r>
            <a:endParaRPr/>
          </a:p>
        </p:txBody>
      </p:sp>
      <p:sp>
        <p:nvSpPr>
          <p:cNvPr id="138" name="Google Shape;138;g9bacc03977_0_21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200"/>
              <a:t>You will continue to take enriched classes in: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 sz="3200"/>
          </a:p>
        </p:txBody>
      </p:sp>
      <p:pic>
        <p:nvPicPr>
          <p:cNvPr id="139" name="Google Shape;139;g9bacc03977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236" y="2169173"/>
            <a:ext cx="2252525" cy="14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9bacc03977_0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9501" y="2410675"/>
            <a:ext cx="1783450" cy="17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9bacc03977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3813" y="4077388"/>
            <a:ext cx="28003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9bacc03977_0_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64800" y="4962763"/>
            <a:ext cx="3400425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bacc03977_0_31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you will take enrichment in </a:t>
            </a:r>
            <a:endParaRPr/>
          </a:p>
        </p:txBody>
      </p:sp>
      <p:sp>
        <p:nvSpPr>
          <p:cNvPr id="149" name="Google Shape;149;g9bacc03977_0_31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005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b="1" lang="en-US"/>
              <a:t>History</a:t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b="1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b="1" lang="en-US"/>
              <a:t>Religion </a:t>
            </a:r>
            <a:endParaRPr b="1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(as a preparation for Theory of Knowledge)</a:t>
            </a:r>
            <a:endParaRPr/>
          </a:p>
        </p:txBody>
      </p:sp>
      <p:pic>
        <p:nvPicPr>
          <p:cNvPr id="150" name="Google Shape;150;g9bacc03977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2423" y="1376375"/>
            <a:ext cx="2867900" cy="20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9bacc03977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4613" y="3398238"/>
            <a:ext cx="1924050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e51da7b80_0_170"/>
          <p:cNvSpPr txBox="1"/>
          <p:nvPr>
            <p:ph idx="1" type="body"/>
          </p:nvPr>
        </p:nvSpPr>
        <p:spPr>
          <a:xfrm>
            <a:off x="414675" y="1910500"/>
            <a:ext cx="9383400" cy="5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Students </a:t>
            </a:r>
            <a:r>
              <a:rPr b="1" lang="en-US" sz="3100">
                <a:solidFill>
                  <a:srgbClr val="004B8D"/>
                </a:solidFill>
              </a:rPr>
              <a:t>“fast track”</a:t>
            </a:r>
            <a:r>
              <a:rPr lang="en-US" sz="3100">
                <a:solidFill>
                  <a:srgbClr val="004B8D"/>
                </a:solidFill>
              </a:rPr>
              <a:t> math in Grade 10</a:t>
            </a:r>
            <a:endParaRPr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•Semester 1 – MPM 2DE (grade 10)</a:t>
            </a:r>
            <a:endParaRPr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•Semester 2 – MCR 3U4 (grade 11)</a:t>
            </a:r>
            <a:endParaRPr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WHY??? </a:t>
            </a:r>
            <a:endParaRPr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4B8D"/>
                </a:solidFill>
              </a:rPr>
              <a:t>•to mirror other IB schools in Ontario</a:t>
            </a:r>
            <a:endParaRPr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4B8D"/>
                </a:solidFill>
              </a:rPr>
              <a:t>•to ensure all IB students meet OSSD and University Math Requirements</a:t>
            </a:r>
            <a:endParaRPr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4B8D"/>
                </a:solidFill>
              </a:rPr>
              <a:t>• to cover all required IB curriculum in the time allocated</a:t>
            </a:r>
            <a:endParaRPr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158" name="Google Shape;158;g9e51da7b80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800" y="333954"/>
            <a:ext cx="7360425" cy="1431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e51da7b80_0_177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are my choices after taking the Grade 9 and 10 Enriched Programme?</a:t>
            </a:r>
            <a:endParaRPr/>
          </a:p>
        </p:txBody>
      </p:sp>
      <p:sp>
        <p:nvSpPr>
          <p:cNvPr id="165" name="Google Shape;165;g9e51da7b80_0_177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400"/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rgbClr val="004B8D"/>
                </a:solidFill>
              </a:rPr>
              <a:t>•</a:t>
            </a:r>
            <a:r>
              <a:rPr b="1" lang="en-US" sz="3400">
                <a:solidFill>
                  <a:srgbClr val="004B8D"/>
                </a:solidFill>
              </a:rPr>
              <a:t>IB Diploma Programme </a:t>
            </a:r>
            <a:endParaRPr sz="3400"/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400"/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/>
              <a:t>OR </a:t>
            </a:r>
            <a:endParaRPr sz="3400"/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400"/>
          </a:p>
          <a:p>
            <a:pPr indent="0" lvl="0" marL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rgbClr val="004B8D"/>
                </a:solidFill>
              </a:rPr>
              <a:t>•</a:t>
            </a:r>
            <a:r>
              <a:rPr b="1" lang="en-US" sz="3400">
                <a:solidFill>
                  <a:srgbClr val="004B8D"/>
                </a:solidFill>
              </a:rPr>
              <a:t>Academic Stream or College Stream </a:t>
            </a:r>
            <a:endParaRPr b="1" sz="34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166" name="Google Shape;166;g9e51da7b80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2950" y="4903788"/>
            <a:ext cx="2390775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e51da7b80_0_202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do IB?</a:t>
            </a:r>
            <a:endParaRPr/>
          </a:p>
        </p:txBody>
      </p:sp>
      <p:sp>
        <p:nvSpPr>
          <p:cNvPr id="173" name="Google Shape;173;g9e51da7b80_0_202"/>
          <p:cNvSpPr txBox="1"/>
          <p:nvPr>
            <p:ph idx="1" type="body"/>
          </p:nvPr>
        </p:nvSpPr>
        <p:spPr>
          <a:xfrm>
            <a:off x="636727" y="2155171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004B8D"/>
              </a:buClr>
              <a:buSzPts val="3600"/>
              <a:buChar char="•"/>
            </a:pPr>
            <a:r>
              <a:rPr lang="en-US" sz="3600">
                <a:solidFill>
                  <a:srgbClr val="004B8D"/>
                </a:solidFill>
              </a:rPr>
              <a:t>99% of Universities world wide recognize IB </a:t>
            </a:r>
            <a:endParaRPr sz="3600">
              <a:solidFill>
                <a:srgbClr val="004B8D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3600"/>
              <a:buChar char="•"/>
            </a:pPr>
            <a:r>
              <a:rPr lang="en-US" sz="3600">
                <a:solidFill>
                  <a:srgbClr val="004B8D"/>
                </a:solidFill>
              </a:rPr>
              <a:t>In Canada – early admission, transfer credits,  entrance scholarships</a:t>
            </a:r>
            <a:endParaRPr sz="3600">
              <a:solidFill>
                <a:srgbClr val="004B8D"/>
              </a:solidFill>
            </a:endParaRPr>
          </a:p>
          <a:p>
            <a:pPr indent="-457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3600"/>
              <a:buChar char="•"/>
            </a:pPr>
            <a:r>
              <a:rPr lang="en-US" sz="3600">
                <a:solidFill>
                  <a:srgbClr val="004B8D"/>
                </a:solidFill>
              </a:rPr>
              <a:t>40% of students exit university after first year; only 15 % of IB students exit after their first year</a:t>
            </a:r>
            <a:endParaRPr sz="36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174" name="Google Shape;174;g9e51da7b80_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4925" y="4079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e51da7b80_0_190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IB Toolkit</a:t>
            </a:r>
            <a:endParaRPr/>
          </a:p>
        </p:txBody>
      </p:sp>
      <p:sp>
        <p:nvSpPr>
          <p:cNvPr id="181" name="Google Shape;181;g9e51da7b80_0_190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Universities want the whole package IB provides you with! – you leave with a set of tools that increase your chances of success</a:t>
            </a:r>
            <a:endParaRPr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Communication skills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Research skills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Confidence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Ability to balance academics with extra curriculars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Examanship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Time Management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004B8D"/>
                </a:solidFill>
              </a:rPr>
              <a:t>•</a:t>
            </a:r>
            <a:r>
              <a:rPr i="1" lang="en-US" sz="3100">
                <a:solidFill>
                  <a:srgbClr val="004B8D"/>
                </a:solidFill>
              </a:rPr>
              <a:t>Subject Specific Skills</a:t>
            </a:r>
            <a:endParaRPr i="1" sz="31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182" name="Google Shape;182;g9e51da7b80_0_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7550" y="4022503"/>
            <a:ext cx="2784550" cy="24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f0ffbe0388_0_0"/>
          <p:cNvSpPr txBox="1"/>
          <p:nvPr>
            <p:ph type="title"/>
          </p:nvPr>
        </p:nvSpPr>
        <p:spPr>
          <a:xfrm>
            <a:off x="343790" y="430598"/>
            <a:ext cx="93978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Welcome from our Principal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Ms. Navaratnasingham </a:t>
            </a:r>
            <a:endParaRPr/>
          </a:p>
        </p:txBody>
      </p:sp>
      <p:sp>
        <p:nvSpPr>
          <p:cNvPr id="44" name="Google Shape;44;gf0ffbe0388_0_0"/>
          <p:cNvSpPr txBox="1"/>
          <p:nvPr>
            <p:ph idx="12" type="sldNum"/>
          </p:nvPr>
        </p:nvSpPr>
        <p:spPr>
          <a:xfrm>
            <a:off x="9344698" y="6856656"/>
            <a:ext cx="605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8125" lIns="96250" spcFirstLastPara="1" rIns="96250" wrap="square" tIns="481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gf0ffbe038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674" y="1738850"/>
            <a:ext cx="8455347" cy="498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bacc03977_0_44"/>
          <p:cNvSpPr txBox="1"/>
          <p:nvPr>
            <p:ph type="title"/>
          </p:nvPr>
        </p:nvSpPr>
        <p:spPr>
          <a:xfrm>
            <a:off x="295275" y="408000"/>
            <a:ext cx="9169500" cy="10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/>
              <a:t>Our graduates have ...</a:t>
            </a:r>
            <a:endParaRPr sz="3500"/>
          </a:p>
        </p:txBody>
      </p:sp>
      <p:sp>
        <p:nvSpPr>
          <p:cNvPr id="189" name="Google Shape;189;g9bacc03977_0_44"/>
          <p:cNvSpPr txBox="1"/>
          <p:nvPr>
            <p:ph idx="1" type="body"/>
          </p:nvPr>
        </p:nvSpPr>
        <p:spPr>
          <a:xfrm>
            <a:off x="295375" y="1444300"/>
            <a:ext cx="91695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/>
              <a:t>Earned prestigious National and Provincial Scholarships such as the Loran and Schulich Scholarships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/>
              <a:t>Earned prestigious Chancellors and President’s Awards at most universities in Ontario including Ryerson, University of Toronto, Ottawa, McMaster,  and University of Waterloo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/>
              <a:t>Been accepted to universities all over Ontario, Canada, the US and Europe</a:t>
            </a:r>
            <a:endParaRPr/>
          </a:p>
        </p:txBody>
      </p:sp>
      <p:pic>
        <p:nvPicPr>
          <p:cNvPr id="190" name="Google Shape;190;g9bacc03977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5650" y="5526700"/>
            <a:ext cx="1924276" cy="192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0790b7e14_0_28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students have been accepted to:</a:t>
            </a:r>
            <a:endParaRPr/>
          </a:p>
        </p:txBody>
      </p:sp>
      <p:sp>
        <p:nvSpPr>
          <p:cNvPr id="197" name="Google Shape;197;ga0790b7e14_0_28"/>
          <p:cNvSpPr txBox="1"/>
          <p:nvPr>
            <p:ph idx="1" type="body"/>
          </p:nvPr>
        </p:nvSpPr>
        <p:spPr>
          <a:xfrm>
            <a:off x="652975" y="1444300"/>
            <a:ext cx="88119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Toronto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York University – Schulich School of Business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Queen’s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Ottawa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Waterloo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Carleton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McMaster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Western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University’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TMU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 University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0790b7e14_0_35"/>
          <p:cNvSpPr txBox="1"/>
          <p:nvPr>
            <p:ph idx="1" type="body"/>
          </p:nvPr>
        </p:nvSpPr>
        <p:spPr>
          <a:xfrm>
            <a:off x="652975" y="408001"/>
            <a:ext cx="8811900" cy="58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700"/>
              <a:buNone/>
            </a:pP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Brock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Trent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Guelph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Wilfrid Laurier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OCAD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Ontario Institute of Technology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700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Windsor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British Columbia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McGill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Manitoba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700"/>
              <a:buNone/>
            </a:pPr>
            <a:r>
              <a:rPr lang="en-US" sz="30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30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Dalhousie University</a:t>
            </a:r>
            <a:endParaRPr sz="30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8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0790b7e14_0_42"/>
          <p:cNvSpPr txBox="1"/>
          <p:nvPr>
            <p:ph idx="1" type="body"/>
          </p:nvPr>
        </p:nvSpPr>
        <p:spPr>
          <a:xfrm>
            <a:off x="652975" y="408000"/>
            <a:ext cx="9042600" cy="58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50">
              <a:solidFill>
                <a:srgbClr val="004B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Niagara University (New York, USA)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Ohio Dominican University (Ohio, USA)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Richmond International University (London, England)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Capernwray Bible College (Bodenseehof, Germany)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St. Andrews (Scotland)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London School of Economics (London, England)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Smith College (Massachusetts, USA)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Geneva (Geneva, Switzerland)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Hull University (York, England)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Nova Southeastern University (Florida, USA)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Mississippi Valley State University (Mississippi, USA)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2600">
                <a:solidFill>
                  <a:srgbClr val="004B8D"/>
                </a:solidFill>
                <a:latin typeface="Verdana"/>
                <a:ea typeface="Verdana"/>
                <a:cs typeface="Verdana"/>
                <a:sym typeface="Verdana"/>
              </a:rPr>
              <a:t>University of Incarnate Word of Texas (Texas, USA)</a:t>
            </a:r>
            <a:endParaRPr sz="2600">
              <a:solidFill>
                <a:srgbClr val="004B8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bacc03977_0_162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Meet some of our IB Graduates!</a:t>
            </a:r>
            <a:endParaRPr/>
          </a:p>
        </p:txBody>
      </p:sp>
      <p:pic>
        <p:nvPicPr>
          <p:cNvPr id="216" name="Google Shape;216;g9bacc03977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505" y="1766842"/>
            <a:ext cx="6336120" cy="42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04206c73e_0_6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VALENTINA SHAMOUN 2021</a:t>
            </a:r>
            <a:endParaRPr/>
          </a:p>
        </p:txBody>
      </p:sp>
      <p:sp>
        <p:nvSpPr>
          <p:cNvPr id="223" name="Google Shape;223;gf04206c73e_0_6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$10,000 scholarship from the Boys and Girls Club Canada</a:t>
            </a:r>
            <a:endParaRPr/>
          </a:p>
        </p:txBody>
      </p:sp>
      <p:pic>
        <p:nvPicPr>
          <p:cNvPr id="224" name="Google Shape;224;gf04206c73e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75" y="1376375"/>
            <a:ext cx="8336348" cy="416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cc03977_0_169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AMEN OKUNGBOWA 2020</a:t>
            </a:r>
            <a:endParaRPr/>
          </a:p>
        </p:txBody>
      </p:sp>
      <p:sp>
        <p:nvSpPr>
          <p:cNvPr id="231" name="Google Shape;231;g9bacc03977_0_169"/>
          <p:cNvSpPr txBox="1"/>
          <p:nvPr>
            <p:ph idx="1" type="body"/>
          </p:nvPr>
        </p:nvSpPr>
        <p:spPr>
          <a:xfrm>
            <a:off x="653061" y="1444295"/>
            <a:ext cx="51966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100"/>
              <a:t>S</a:t>
            </a:r>
            <a:r>
              <a:rPr lang="en-US" sz="3400"/>
              <a:t>CHULICH LEADERSHIP SCHOLARSHIP WINNER</a:t>
            </a:r>
            <a:endParaRPr sz="1800"/>
          </a:p>
        </p:txBody>
      </p:sp>
      <p:sp>
        <p:nvSpPr>
          <p:cNvPr id="232" name="Google Shape;232;g9bacc03977_0_169"/>
          <p:cNvSpPr txBox="1"/>
          <p:nvPr>
            <p:ph idx="2" type="body"/>
          </p:nvPr>
        </p:nvSpPr>
        <p:spPr>
          <a:xfrm>
            <a:off x="653061" y="2749986"/>
            <a:ext cx="5196600" cy="41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3000"/>
              <a:buChar char="●"/>
            </a:pPr>
            <a:r>
              <a:rPr lang="en-US" sz="3000">
                <a:solidFill>
                  <a:srgbClr val="004B8D"/>
                </a:solidFill>
              </a:rPr>
              <a:t>2020</a:t>
            </a:r>
            <a:endParaRPr sz="3000">
              <a:solidFill>
                <a:srgbClr val="004B8D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3000"/>
              <a:buChar char="●"/>
            </a:pPr>
            <a:r>
              <a:rPr lang="en-US" sz="3000">
                <a:solidFill>
                  <a:srgbClr val="004B8D"/>
                </a:solidFill>
              </a:rPr>
              <a:t>one of 60 students selected from across Canada</a:t>
            </a:r>
            <a:endParaRPr sz="3000">
              <a:solidFill>
                <a:srgbClr val="004B8D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3000"/>
              <a:buChar char="●"/>
            </a:pPr>
            <a:r>
              <a:rPr lang="en-US" sz="3000">
                <a:solidFill>
                  <a:srgbClr val="004B8D"/>
                </a:solidFill>
              </a:rPr>
              <a:t>$60,000</a:t>
            </a:r>
            <a:endParaRPr sz="3000">
              <a:solidFill>
                <a:srgbClr val="004B8D"/>
              </a:solidFill>
            </a:endParaRPr>
          </a:p>
        </p:txBody>
      </p:sp>
      <p:pic>
        <p:nvPicPr>
          <p:cNvPr id="233" name="Google Shape;233;g9bacc03977_0_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6625" y="1376376"/>
            <a:ext cx="3161613" cy="41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bacc03977_39_19"/>
          <p:cNvSpPr txBox="1"/>
          <p:nvPr>
            <p:ph idx="1" type="body"/>
          </p:nvPr>
        </p:nvSpPr>
        <p:spPr>
          <a:xfrm>
            <a:off x="653061" y="1444295"/>
            <a:ext cx="51966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/>
              <a:t>NOVA SOUTHEASTERN UNIVERSITY</a:t>
            </a:r>
            <a:endParaRPr/>
          </a:p>
        </p:txBody>
      </p:sp>
      <p:sp>
        <p:nvSpPr>
          <p:cNvPr id="240" name="Google Shape;240;g9bacc03977_39_19"/>
          <p:cNvSpPr txBox="1"/>
          <p:nvPr>
            <p:ph idx="2" type="body"/>
          </p:nvPr>
        </p:nvSpPr>
        <p:spPr>
          <a:xfrm>
            <a:off x="653061" y="2149811"/>
            <a:ext cx="5196600" cy="41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000">
                <a:solidFill>
                  <a:srgbClr val="004B8D"/>
                </a:solidFill>
              </a:rPr>
              <a:t>2018</a:t>
            </a:r>
            <a:endParaRPr sz="30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000">
                <a:solidFill>
                  <a:srgbClr val="004B8D"/>
                </a:solidFill>
              </a:rPr>
              <a:t>President’s Scholarship to study Dentistry</a:t>
            </a:r>
            <a:endParaRPr sz="30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000">
                <a:solidFill>
                  <a:srgbClr val="004B8D"/>
                </a:solidFill>
              </a:rPr>
              <a:t>$25,000 USD/yr renewable</a:t>
            </a:r>
            <a:endParaRPr sz="3000">
              <a:solidFill>
                <a:srgbClr val="004B8D"/>
              </a:solidFill>
            </a:endParaRPr>
          </a:p>
        </p:txBody>
      </p:sp>
      <p:sp>
        <p:nvSpPr>
          <p:cNvPr id="241" name="Google Shape;241;g9bacc03977_39_19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 HOANG 2018</a:t>
            </a:r>
            <a:endParaRPr/>
          </a:p>
        </p:txBody>
      </p:sp>
      <p:pic>
        <p:nvPicPr>
          <p:cNvPr id="242" name="Google Shape;242;g9bacc03977_39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6522" y="1526850"/>
            <a:ext cx="4319275" cy="2570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bacc03977_39_35"/>
          <p:cNvSpPr txBox="1"/>
          <p:nvPr>
            <p:ph idx="1" type="body"/>
          </p:nvPr>
        </p:nvSpPr>
        <p:spPr>
          <a:xfrm>
            <a:off x="653061" y="1444295"/>
            <a:ext cx="51966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/>
              <a:t>MISSISSIPPI VALLEY STATE UNIVERSITY</a:t>
            </a:r>
            <a:endParaRPr/>
          </a:p>
        </p:txBody>
      </p:sp>
      <p:sp>
        <p:nvSpPr>
          <p:cNvPr id="249" name="Google Shape;249;g9bacc03977_39_35"/>
          <p:cNvSpPr txBox="1"/>
          <p:nvPr>
            <p:ph idx="2" type="body"/>
          </p:nvPr>
        </p:nvSpPr>
        <p:spPr>
          <a:xfrm>
            <a:off x="653061" y="2149811"/>
            <a:ext cx="5196600" cy="41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000">
                <a:solidFill>
                  <a:srgbClr val="004B8D"/>
                </a:solidFill>
              </a:rPr>
              <a:t>2017</a:t>
            </a:r>
            <a:endParaRPr sz="30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000">
                <a:solidFill>
                  <a:srgbClr val="004B8D"/>
                </a:solidFill>
              </a:rPr>
              <a:t>Athletic and Academic Scholarship combined</a:t>
            </a:r>
            <a:endParaRPr sz="30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3000">
                <a:solidFill>
                  <a:srgbClr val="004B8D"/>
                </a:solidFill>
              </a:rPr>
              <a:t>$100,000 USD over 4 years</a:t>
            </a:r>
            <a:endParaRPr sz="3000">
              <a:solidFill>
                <a:srgbClr val="004B8D"/>
              </a:solidFill>
            </a:endParaRPr>
          </a:p>
        </p:txBody>
      </p:sp>
      <p:sp>
        <p:nvSpPr>
          <p:cNvPr id="250" name="Google Shape;250;g9bacc03977_39_35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REMEYA GANESH 2017</a:t>
            </a:r>
            <a:endParaRPr/>
          </a:p>
        </p:txBody>
      </p:sp>
      <p:pic>
        <p:nvPicPr>
          <p:cNvPr id="251" name="Google Shape;251;g9bacc03977_39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2137" y="1477875"/>
            <a:ext cx="3730575" cy="2821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bacc03977_39_43"/>
          <p:cNvSpPr txBox="1"/>
          <p:nvPr>
            <p:ph idx="1" type="body"/>
          </p:nvPr>
        </p:nvSpPr>
        <p:spPr>
          <a:xfrm>
            <a:off x="653061" y="1444295"/>
            <a:ext cx="51966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LORAN NATIONAL SCHOLARSHIP WINNER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g9bacc03977_39_43"/>
          <p:cNvSpPr txBox="1"/>
          <p:nvPr>
            <p:ph idx="2" type="body"/>
          </p:nvPr>
        </p:nvSpPr>
        <p:spPr>
          <a:xfrm>
            <a:off x="394924" y="2149800"/>
            <a:ext cx="5454600" cy="41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rgbClr val="004B8D"/>
                </a:solidFill>
              </a:rPr>
              <a:t>One of 30 National scholars across Canada 2016</a:t>
            </a:r>
            <a:endParaRPr sz="2400">
              <a:solidFill>
                <a:srgbClr val="004B8D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rgbClr val="004B8D"/>
                </a:solidFill>
              </a:rPr>
              <a:t>$100,000 scholarship award winner</a:t>
            </a:r>
            <a:endParaRPr sz="2400">
              <a:solidFill>
                <a:srgbClr val="004B8D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rgbClr val="004B8D"/>
                </a:solidFill>
              </a:rPr>
              <a:t>Student Trustee, TCDSB 2015-2016</a:t>
            </a:r>
            <a:endParaRPr sz="2400">
              <a:solidFill>
                <a:srgbClr val="004B8D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rgbClr val="004B8D"/>
                </a:solidFill>
              </a:rPr>
              <a:t>Co-created Student Leadership Conference 2016, “Release the East”</a:t>
            </a:r>
            <a:endParaRPr sz="24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04B8D"/>
                </a:solidFill>
              </a:rPr>
              <a:t>Studying Environmental Sciences</a:t>
            </a:r>
            <a:endParaRPr sz="2400">
              <a:solidFill>
                <a:srgbClr val="004B8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3000">
              <a:solidFill>
                <a:srgbClr val="004B8D"/>
              </a:solidFill>
            </a:endParaRPr>
          </a:p>
        </p:txBody>
      </p:sp>
      <p:sp>
        <p:nvSpPr>
          <p:cNvPr id="259" name="Google Shape;259;g9bacc03977_39_43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ALLISON GACAD 2016</a:t>
            </a:r>
            <a:endParaRPr/>
          </a:p>
        </p:txBody>
      </p:sp>
      <p:pic>
        <p:nvPicPr>
          <p:cNvPr id="260" name="Google Shape;260;g9bacc03977_39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2314" y="1768475"/>
            <a:ext cx="3770225" cy="37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/>
          <p:nvPr>
            <p:ph type="title"/>
          </p:nvPr>
        </p:nvSpPr>
        <p:spPr>
          <a:xfrm>
            <a:off x="653061" y="654747"/>
            <a:ext cx="8811688" cy="78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Information Session Presenter</a:t>
            </a:r>
            <a:endParaRPr/>
          </a:p>
        </p:txBody>
      </p:sp>
      <p:sp>
        <p:nvSpPr>
          <p:cNvPr id="51" name="Google Shape;51;p4"/>
          <p:cNvSpPr txBox="1"/>
          <p:nvPr>
            <p:ph idx="1" type="body"/>
          </p:nvPr>
        </p:nvSpPr>
        <p:spPr>
          <a:xfrm>
            <a:off x="652975" y="1444300"/>
            <a:ext cx="45735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i="1" lang="en-US" sz="2800"/>
              <a:t>IB DP Coordinators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 </a:t>
            </a:r>
            <a:endParaRPr sz="2400"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/>
              <a:t>Stephanie Silliker</a:t>
            </a:r>
            <a:endParaRPr b="1"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Saint John Paul II CSS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685 Military Trail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Scarborough ON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M1E 4P6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Canada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(416) 393-5531</a:t>
            </a:r>
            <a:endParaRPr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stephanie.silliker@tcdsb.org</a:t>
            </a:r>
            <a:endParaRPr sz="2400"/>
          </a:p>
          <a:p>
            <a:pPr indent="-37434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52" name="Google Shape;52;p4"/>
          <p:cNvSpPr txBox="1"/>
          <p:nvPr/>
        </p:nvSpPr>
        <p:spPr>
          <a:xfrm>
            <a:off x="7562850" y="3156300"/>
            <a:ext cx="256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 txBox="1"/>
          <p:nvPr/>
        </p:nvSpPr>
        <p:spPr>
          <a:xfrm>
            <a:off x="5328825" y="2131525"/>
            <a:ext cx="44694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Suzanne Regimbal</a:t>
            </a:r>
            <a:endParaRPr b="1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Saint John Paul II CSS</a:t>
            </a:r>
            <a:endParaRPr b="0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685 Military Trail</a:t>
            </a:r>
            <a:endParaRPr b="0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Scarborough ON</a:t>
            </a:r>
            <a:endParaRPr b="0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M1E 4P6</a:t>
            </a:r>
            <a:endParaRPr b="0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Canada</a:t>
            </a:r>
            <a:endParaRPr b="0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(416) 393-5531</a:t>
            </a:r>
            <a:endParaRPr b="0" i="0" sz="27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340" lvl="0" marL="3743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suzanne.regimbal@tcdsb.org</a:t>
            </a:r>
            <a:endParaRPr b="0" i="0" sz="2400" u="none" cap="none" strike="noStrike">
              <a:solidFill>
                <a:srgbClr val="004B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 txBox="1"/>
          <p:nvPr/>
        </p:nvSpPr>
        <p:spPr>
          <a:xfrm>
            <a:off x="878500" y="5487025"/>
            <a:ext cx="8099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4B8D"/>
                </a:solidFill>
                <a:latin typeface="Open Sans"/>
                <a:ea typeface="Open Sans"/>
                <a:cs typeface="Open Sans"/>
                <a:sym typeface="Open Sans"/>
              </a:rPr>
              <a:t>Note: a PDF of this presentation will be available on our IB website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0790b7e14_0_20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/>
              <a:t>The TCDSB have the</a:t>
            </a:r>
            <a:r>
              <a:rPr b="1" lang="en-US">
                <a:solidFill>
                  <a:srgbClr val="FF0000"/>
                </a:solidFill>
              </a:rPr>
              <a:t> LOWEST</a:t>
            </a:r>
            <a:r>
              <a:rPr lang="en-US"/>
              <a:t> IB fees in Toronto</a:t>
            </a:r>
            <a:endParaRPr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/>
              <a:t>Grade 11 fees $400 ($200 Deposit in Grade 10 in June 2024 (non-refundable)  and $200 in October 2024)</a:t>
            </a:r>
            <a:endParaRPr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/>
              <a:t>Grade 12 fees $700 (Oct. 2025 - subject to change)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BRANKSOME HALL $38,000 / yr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UPPER CANADA COLLEGE $37, 000 / yr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/>
              <a:t>YORK SCHOOL $33,000 / yr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sp>
        <p:nvSpPr>
          <p:cNvPr id="267" name="Google Shape;267;ga0790b7e14_0_20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NOTE ABOUT IB FEES</a:t>
            </a:r>
            <a:endParaRPr/>
          </a:p>
        </p:txBody>
      </p:sp>
      <p:pic>
        <p:nvPicPr>
          <p:cNvPr id="268" name="Google Shape;268;ga0790b7e1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3951" y="5387625"/>
            <a:ext cx="3760700" cy="197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9bacc03977_0_103"/>
          <p:cNvSpPr txBox="1"/>
          <p:nvPr>
            <p:ph type="title"/>
          </p:nvPr>
        </p:nvSpPr>
        <p:spPr>
          <a:xfrm>
            <a:off x="0" y="0"/>
            <a:ext cx="6869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700"/>
              <a:t>Do you have any questions?</a:t>
            </a:r>
            <a:endParaRPr sz="3700"/>
          </a:p>
        </p:txBody>
      </p:sp>
      <p:pic>
        <p:nvPicPr>
          <p:cNvPr id="275" name="Google Shape;275;g9bacc03977_0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8775"/>
            <a:ext cx="10085376" cy="517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a9bd56574_0_0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 </a:t>
            </a:r>
            <a:endParaRPr/>
          </a:p>
        </p:txBody>
      </p:sp>
      <p:sp>
        <p:nvSpPr>
          <p:cNvPr id="60" name="Google Shape;60;g15a9bd56574_0_0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AutoNum type="arabicParenR"/>
            </a:pPr>
            <a:r>
              <a:rPr lang="en-US" sz="3400"/>
              <a:t>Land Acknowledgement and Prayer</a:t>
            </a:r>
            <a:endParaRPr sz="3400"/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AutoNum type="arabicParenR"/>
            </a:pPr>
            <a:r>
              <a:rPr lang="en-US" sz="3400"/>
              <a:t>Introductions</a:t>
            </a:r>
            <a:endParaRPr sz="3400"/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AutoNum type="arabicParenR"/>
            </a:pPr>
            <a:r>
              <a:rPr lang="en-US" sz="3400"/>
              <a:t>IB Mission Statement </a:t>
            </a:r>
            <a:endParaRPr sz="3400"/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AutoNum type="arabicParenR"/>
            </a:pPr>
            <a:r>
              <a:rPr lang="en-US" sz="3400"/>
              <a:t>Alumnus Recap </a:t>
            </a:r>
            <a:endParaRPr sz="3400"/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AutoNum type="arabicParenR"/>
            </a:pPr>
            <a:r>
              <a:rPr lang="en-US" sz="3400"/>
              <a:t>Fees </a:t>
            </a:r>
            <a:endParaRPr sz="3400"/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AutoNum type="arabicParenR"/>
            </a:pPr>
            <a:r>
              <a:rPr lang="en-US" sz="3400"/>
              <a:t>Opportunity for Questions </a:t>
            </a:r>
            <a:endParaRPr sz="3400"/>
          </a:p>
          <a:p>
            <a:pPr indent="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400"/>
          </a:p>
          <a:p>
            <a:pPr indent="0" lvl="0" marL="374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400">
              <a:solidFill>
                <a:srgbClr val="004B8D"/>
              </a:solidFill>
            </a:endParaRPr>
          </a:p>
        </p:txBody>
      </p:sp>
      <p:pic>
        <p:nvPicPr>
          <p:cNvPr id="61" name="Google Shape;61;g15a9bd5657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6225" y="4298950"/>
            <a:ext cx="2538498" cy="24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04206c73e_0_25"/>
          <p:cNvSpPr txBox="1"/>
          <p:nvPr>
            <p:ph type="title"/>
          </p:nvPr>
        </p:nvSpPr>
        <p:spPr>
          <a:xfrm>
            <a:off x="343790" y="430598"/>
            <a:ext cx="93978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Land Acknowledgement</a:t>
            </a:r>
            <a:endParaRPr/>
          </a:p>
        </p:txBody>
      </p:sp>
      <p:pic>
        <p:nvPicPr>
          <p:cNvPr descr="This is the REVISED Land Acknowledgement for TCDSB - effective January 2021." id="67" name="Google Shape;67;gf04206c73e_0_25" title="TCDSB Revised Land Acknowledgemen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1344" y="1846675"/>
            <a:ext cx="5042688" cy="3782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04206c73e_0_81"/>
          <p:cNvSpPr txBox="1"/>
          <p:nvPr>
            <p:ph type="title"/>
          </p:nvPr>
        </p:nvSpPr>
        <p:spPr>
          <a:xfrm>
            <a:off x="403652" y="-98588"/>
            <a:ext cx="93978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Prayer for a new beginning</a:t>
            </a:r>
            <a:endParaRPr/>
          </a:p>
        </p:txBody>
      </p:sp>
      <p:pic>
        <p:nvPicPr>
          <p:cNvPr id="73" name="Google Shape;73;gf04206c73e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5434" y="1795212"/>
            <a:ext cx="5134233" cy="408995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f04206c73e_0_81"/>
          <p:cNvSpPr txBox="1"/>
          <p:nvPr/>
        </p:nvSpPr>
        <p:spPr>
          <a:xfrm>
            <a:off x="1058474" y="882038"/>
            <a:ext cx="80883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2025" lIns="112025" spcFirstLastPara="1" rIns="112025" wrap="square" tIns="1120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Please say this with us. </a:t>
            </a:r>
            <a:endParaRPr b="0" i="0" sz="27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bacc03977_0_132"/>
          <p:cNvSpPr txBox="1"/>
          <p:nvPr>
            <p:ph type="title"/>
          </p:nvPr>
        </p:nvSpPr>
        <p:spPr>
          <a:xfrm>
            <a:off x="653061" y="654747"/>
            <a:ext cx="88116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3100"/>
              <a:t>Visit our </a:t>
            </a:r>
            <a:r>
              <a:rPr lang="en-US" sz="3100" u="sng">
                <a:solidFill>
                  <a:schemeClr val="hlink"/>
                </a:solidFill>
                <a:hlinkClick r:id="rId3"/>
              </a:rPr>
              <a:t>IB website</a:t>
            </a:r>
            <a:r>
              <a:rPr lang="en-US" sz="3100"/>
              <a:t> for more details! Please Note - Currently under Construction </a:t>
            </a:r>
            <a:endParaRPr/>
          </a:p>
        </p:txBody>
      </p:sp>
      <p:sp>
        <p:nvSpPr>
          <p:cNvPr id="81" name="Google Shape;81;g9bacc03977_0_132"/>
          <p:cNvSpPr txBox="1"/>
          <p:nvPr>
            <p:ph idx="1" type="body"/>
          </p:nvPr>
        </p:nvSpPr>
        <p:spPr>
          <a:xfrm>
            <a:off x="652964" y="1444296"/>
            <a:ext cx="88119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82" name="Google Shape;82;g9bacc03977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9551" y="1731925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e51da7b80_0_29"/>
          <p:cNvSpPr txBox="1"/>
          <p:nvPr>
            <p:ph type="title"/>
          </p:nvPr>
        </p:nvSpPr>
        <p:spPr>
          <a:xfrm>
            <a:off x="295275" y="111875"/>
            <a:ext cx="9169500" cy="11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/>
              <a:t>IB Mission Statement</a:t>
            </a:r>
            <a:endParaRPr sz="3500"/>
          </a:p>
        </p:txBody>
      </p:sp>
      <p:sp>
        <p:nvSpPr>
          <p:cNvPr id="89" name="Google Shape;89;g9e51da7b80_0_29"/>
          <p:cNvSpPr txBox="1"/>
          <p:nvPr>
            <p:ph idx="1" type="body"/>
          </p:nvPr>
        </p:nvSpPr>
        <p:spPr>
          <a:xfrm>
            <a:off x="295275" y="1051650"/>
            <a:ext cx="9789900" cy="52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0B1F65"/>
                </a:solidFill>
                <a:highlight>
                  <a:srgbClr val="FBFAF9"/>
                </a:highlight>
                <a:latin typeface="Arial"/>
                <a:ea typeface="Arial"/>
                <a:cs typeface="Arial"/>
                <a:sym typeface="Arial"/>
              </a:rPr>
              <a:t>The International Baccalaureate® aims to develop inquiring, knowledgeable and caring young people who help to create a better and more peaceful world through intercultural understanding and respect.</a:t>
            </a:r>
            <a:endParaRPr sz="2500">
              <a:solidFill>
                <a:srgbClr val="0B1F65"/>
              </a:solidFill>
              <a:highlight>
                <a:srgbClr val="FBFA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0B1F65"/>
                </a:solidFill>
                <a:highlight>
                  <a:srgbClr val="FBFAF9"/>
                </a:highlight>
                <a:latin typeface="Arial"/>
                <a:ea typeface="Arial"/>
                <a:cs typeface="Arial"/>
                <a:sym typeface="Arial"/>
              </a:rPr>
              <a:t>To this end the organization works with schools, governments and international organizations to develop challenging programmes of international education and rigorous assessment.</a:t>
            </a:r>
            <a:endParaRPr sz="2500">
              <a:solidFill>
                <a:srgbClr val="0B1F65"/>
              </a:solidFill>
              <a:highlight>
                <a:srgbClr val="FBFA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700"/>
              <a:buNone/>
            </a:pPr>
            <a:r>
              <a:rPr lang="en-US" sz="2500">
                <a:solidFill>
                  <a:srgbClr val="0B1F65"/>
                </a:solidFill>
                <a:highlight>
                  <a:srgbClr val="FBFAF9"/>
                </a:highlight>
                <a:latin typeface="Arial"/>
                <a:ea typeface="Arial"/>
                <a:cs typeface="Arial"/>
                <a:sym typeface="Arial"/>
              </a:rPr>
              <a:t>These programmes encourage students across the world to become active, compassionate and lifelong learners who understand that other people, with their differences, can also be right.</a:t>
            </a:r>
            <a:r>
              <a:rPr i="1" lang="en-US" sz="2500">
                <a:solidFill>
                  <a:srgbClr val="0B1F65"/>
                </a:solidFill>
                <a:highlight>
                  <a:srgbClr val="FBFAF9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endParaRPr i="1" sz="2500">
              <a:solidFill>
                <a:srgbClr val="0B1F65"/>
              </a:solidFill>
              <a:highlight>
                <a:srgbClr val="FBFA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500" u="sng">
                <a:solidFill>
                  <a:schemeClr val="hlink"/>
                </a:solidFill>
                <a:highlight>
                  <a:srgbClr val="FBFAF9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www.ibo.org</a:t>
            </a:r>
            <a:endParaRPr i="1" sz="2500">
              <a:solidFill>
                <a:srgbClr val="0B1F65"/>
              </a:solidFill>
              <a:highlight>
                <a:srgbClr val="FBFA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500">
              <a:solidFill>
                <a:srgbClr val="0B1F65"/>
              </a:solidFill>
              <a:highlight>
                <a:srgbClr val="FBFAF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90" name="Google Shape;90;g9e51da7b80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875" y="2115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e51da7b80_0_99"/>
          <p:cNvSpPr txBox="1"/>
          <p:nvPr>
            <p:ph type="title"/>
          </p:nvPr>
        </p:nvSpPr>
        <p:spPr>
          <a:xfrm>
            <a:off x="295275" y="134250"/>
            <a:ext cx="7782300" cy="131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/>
              <a:t>What happens in Grade 9 and 10?</a:t>
            </a:r>
            <a:endParaRPr sz="3500"/>
          </a:p>
        </p:txBody>
      </p:sp>
      <p:sp>
        <p:nvSpPr>
          <p:cNvPr id="97" name="Google Shape;97;g9e51da7b80_0_99"/>
          <p:cNvSpPr txBox="1"/>
          <p:nvPr>
            <p:ph idx="1" type="body"/>
          </p:nvPr>
        </p:nvSpPr>
        <p:spPr>
          <a:xfrm>
            <a:off x="295275" y="1253025"/>
            <a:ext cx="9169500" cy="5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200"/>
              <a:t>Students will enter </a:t>
            </a:r>
            <a:r>
              <a:rPr lang="en-US" sz="3200">
                <a:solidFill>
                  <a:srgbClr val="004B8D"/>
                </a:solidFill>
              </a:rPr>
              <a:t>a</a:t>
            </a:r>
            <a:r>
              <a:rPr b="1" lang="en-US" sz="3200">
                <a:solidFill>
                  <a:srgbClr val="FF0000"/>
                </a:solidFill>
              </a:rPr>
              <a:t> two year junior preparatory program </a:t>
            </a:r>
            <a:r>
              <a:rPr lang="en-US" sz="3200"/>
              <a:t>designed to introduce them to the IB and to prepare them for academic success. It is a stepping stone to IB.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id="98" name="Google Shape;98;g9e51da7b80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900" y="3260725"/>
            <a:ext cx="5067824" cy="33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d_d_0_workx_wlg_1403_1_e">
  <a:themeElements>
    <a:clrScheme name="01 BoozTemplate - BASIC TEMPLATE 1">
      <a:dk1>
        <a:srgbClr val="000000"/>
      </a:dk1>
      <a:lt1>
        <a:srgbClr val="FFFFFF"/>
      </a:lt1>
      <a:dk2>
        <a:srgbClr val="939393"/>
      </a:dk2>
      <a:lt2>
        <a:srgbClr val="D90D39"/>
      </a:lt2>
      <a:accent1>
        <a:srgbClr val="A5CCED"/>
      </a:accent1>
      <a:accent2>
        <a:srgbClr val="76B2E4"/>
      </a:accent2>
      <a:accent3>
        <a:srgbClr val="FFFFFF"/>
      </a:accent3>
      <a:accent4>
        <a:srgbClr val="000000"/>
      </a:accent4>
      <a:accent5>
        <a:srgbClr val="CFE2F4"/>
      </a:accent5>
      <a:accent6>
        <a:srgbClr val="6AA1CF"/>
      </a:accent6>
      <a:hlink>
        <a:srgbClr val="4C9BDC"/>
      </a:hlink>
      <a:folHlink>
        <a:srgbClr val="066B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B69404"/>
      </a:dk2>
      <a:lt2>
        <a:srgbClr val="C0C0C0"/>
      </a:lt2>
      <a:accent1>
        <a:srgbClr val="0000FF"/>
      </a:accent1>
      <a:accent2>
        <a:srgbClr val="E2E1C0"/>
      </a:accent2>
      <a:accent3>
        <a:srgbClr val="FFFFFF"/>
      </a:accent3>
      <a:accent4>
        <a:srgbClr val="000000"/>
      </a:accent4>
      <a:accent5>
        <a:srgbClr val="AAAAFF"/>
      </a:accent5>
      <a:accent6>
        <a:srgbClr val="CDCCAE"/>
      </a:accent6>
      <a:hlink>
        <a:srgbClr val="3D97AF"/>
      </a:hlink>
      <a:folHlink>
        <a:srgbClr val="B72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2014-03-13T15:58:18Z</dcterms:created>
  <dc:creator>Bukky Okunnuga</dc:creator>
</cp:coreProperties>
</file>